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76" r:id="rId2"/>
    <p:sldId id="288" r:id="rId3"/>
    <p:sldId id="289" r:id="rId4"/>
    <p:sldId id="291" r:id="rId5"/>
    <p:sldId id="292" r:id="rId6"/>
    <p:sldId id="293" r:id="rId7"/>
    <p:sldId id="294" r:id="rId8"/>
    <p:sldId id="297" r:id="rId9"/>
    <p:sldId id="298" r:id="rId10"/>
    <p:sldId id="299" r:id="rId11"/>
    <p:sldId id="282" r:id="rId12"/>
    <p:sldId id="285" r:id="rId13"/>
  </p:sldIdLst>
  <p:sldSz cx="9144000" cy="6858000" type="screen4x3"/>
  <p:notesSz cx="6799263" cy="9929813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Gill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000000"/>
          </p15:clr>
        </p15:guide>
        <p15:guide id="2" pos="2161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j5u5yFRL6GfPgvkrD+dO9BgRV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DAEFC3"/>
    <a:srgbClr val="87CB3D"/>
    <a:srgbClr val="7EC234"/>
    <a:srgbClr val="DDF6FF"/>
    <a:srgbClr val="C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99262" cy="9929812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825" tIns="45900" rIns="91825" bIns="4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00850" cy="9929812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825" tIns="45900" rIns="91825" bIns="4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3852862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3162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n"/>
          <p:cNvSpPr txBox="1"/>
          <p:nvPr/>
        </p:nvSpPr>
        <p:spPr>
          <a:xfrm>
            <a:off x="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0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20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58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51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88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91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30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36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6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18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/>
        </p:nvSpPr>
        <p:spPr>
          <a:xfrm>
            <a:off x="3852862" y="9432925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54450" y="943292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792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75" tIns="47000" rIns="90375" bIns="4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21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5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1435100" y="144462"/>
            <a:ext cx="7496175" cy="140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797425" cy="749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1435100" y="144462"/>
            <a:ext cx="7496175" cy="140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1435100" y="144462"/>
            <a:ext cx="7496175" cy="140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3671888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5259388" y="1447800"/>
            <a:ext cx="3671887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1435100" y="144462"/>
            <a:ext cx="7496175" cy="140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6175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8FCFD">
              <a:alpha val="32549"/>
            </a:srgbClr>
          </a:solidFill>
          <a:ln w="9525" cap="sq" cmpd="sng">
            <a:solidFill>
              <a:srgbClr val="B6CB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13;p19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50" cap="sq" cmpd="sng">
            <a:solidFill>
              <a:srgbClr val="EAFAF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3094" dir="595575">
              <a:srgbClr val="9FADB0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4" name="Google Shape;14;p19"/>
          <p:cNvGrpSpPr/>
          <p:nvPr/>
        </p:nvGrpSpPr>
        <p:grpSpPr>
          <a:xfrm>
            <a:off x="165100" y="1036637"/>
            <a:ext cx="1166812" cy="1166812"/>
            <a:chOff x="104" y="653"/>
            <a:chExt cx="735" cy="735"/>
          </a:xfrm>
        </p:grpSpPr>
        <p:pic>
          <p:nvPicPr>
            <p:cNvPr id="15" name="Google Shape;15;p1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04" y="653"/>
              <a:ext cx="735" cy="7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;p19"/>
            <p:cNvSpPr txBox="1"/>
            <p:nvPr/>
          </p:nvSpPr>
          <p:spPr>
            <a:xfrm rot="2340000">
              <a:off x="221" y="765"/>
              <a:ext cx="499" cy="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7" name="Google Shape;17;p19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1435100" y="144462"/>
            <a:ext cx="7496175" cy="140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44445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6175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/>
          <p:nvPr/>
        </p:nvSpPr>
        <p:spPr>
          <a:xfrm>
            <a:off x="3581400" y="630396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Google Shape;21;p19"/>
          <p:cNvSpPr txBox="1"/>
          <p:nvPr/>
        </p:nvSpPr>
        <p:spPr>
          <a:xfrm>
            <a:off x="5715000" y="630396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3775" y="6303962"/>
            <a:ext cx="4540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  <a:defRPr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9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81487" dir="7075415">
              <a:srgbClr val="6A7172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338;p1"/>
          <p:cNvSpPr txBox="1"/>
          <p:nvPr/>
        </p:nvSpPr>
        <p:spPr>
          <a:xfrm>
            <a:off x="1073684" y="964673"/>
            <a:ext cx="7540091" cy="49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endParaRPr sz="2000" b="0" i="0" u="none" dirty="0" smtClean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15925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Obiettivo</a:t>
            </a:r>
            <a:endParaRPr sz="2000" b="0" i="0" u="none" dirty="0">
              <a:solidFill>
                <a:schemeClr val="lt1"/>
              </a:solidFill>
              <a:latin typeface="Garamond" panose="02020404030301010803" pitchFamily="18" charset="0"/>
              <a:ea typeface="Comic Sans MS"/>
              <a:cs typeface="Comic Sans MS"/>
              <a:sym typeface="Comic Sans MS"/>
            </a:endParaRPr>
          </a:p>
          <a:p>
            <a:pPr marL="371475" marR="0" lvl="0" indent="-285750" algn="just" rtl="0">
              <a:spcBef>
                <a:spcPts val="1000"/>
              </a:spcBef>
              <a:spcAft>
                <a:spcPts val="0"/>
              </a:spcAft>
              <a:buClr>
                <a:srgbClr val="72AF2F"/>
              </a:buClr>
              <a:buSzPts val="1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Fornire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alle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classi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che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hanno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già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incontrato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un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testimone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del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progetto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Incontri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possibilità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approfondire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tema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dialogo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interreligioso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specifici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percorsi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. </a:t>
            </a:r>
            <a:endParaRPr lang="en-US" sz="1600" b="0" i="0" u="none" dirty="0" smtClean="0">
              <a:solidFill>
                <a:srgbClr val="00000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71475" marR="0" lvl="0" indent="-285750" algn="just" rtl="0">
              <a:spcBef>
                <a:spcPts val="1000"/>
              </a:spcBef>
              <a:spcAft>
                <a:spcPts val="0"/>
              </a:spcAft>
              <a:buClr>
                <a:srgbClr val="72AF2F"/>
              </a:buClr>
              <a:buSzPts val="100"/>
              <a:buFont typeface="Wingdings" panose="05000000000000000000" pitchFamily="2" charset="2"/>
              <a:buChar char="Ø"/>
            </a:pP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Cinema 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religioni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I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luoghi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delle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religioni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religioni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a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tavola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Religioni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in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musica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Incontri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d’arte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I </a:t>
            </a:r>
            <a:r>
              <a:rPr lang="en-US" sz="16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segni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visibili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della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fede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sono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sei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percorsi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suggeriti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dalla</a:t>
            </a:r>
            <a:r>
              <a:rPr lang="en-US" sz="1600" dirty="0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Fondazione. </a:t>
            </a:r>
            <a:endParaRPr lang="en-US" sz="1800" dirty="0"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71475" marR="0" lvl="0" indent="-285750" algn="just" rtl="0">
              <a:spcBef>
                <a:spcPts val="1000"/>
              </a:spcBef>
              <a:spcAft>
                <a:spcPts val="0"/>
              </a:spcAft>
              <a:buClr>
                <a:srgbClr val="72AF2F"/>
              </a:buClr>
              <a:buSzPts val="100"/>
              <a:buFont typeface="Wingdings" panose="05000000000000000000" pitchFamily="2" charset="2"/>
              <a:buChar char="Ø"/>
            </a:pPr>
            <a:endParaRPr lang="en-US" sz="1800" b="1" dirty="0"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428625" marR="0" lvl="0" indent="-342900" algn="just" rtl="0">
              <a:spcBef>
                <a:spcPts val="10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Promotore</a:t>
            </a:r>
            <a:r>
              <a:rPr lang="en-US" sz="2000" b="1" dirty="0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: </a:t>
            </a:r>
            <a:r>
              <a:rPr lang="en-US" sz="18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Centro </a:t>
            </a:r>
            <a:r>
              <a:rPr lang="en-US" sz="18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Astalli</a:t>
            </a:r>
            <a:r>
              <a:rPr lang="en-US" sz="18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.</a:t>
            </a:r>
          </a:p>
          <a:p>
            <a:pPr marL="85725" marR="0" lvl="0" algn="just" rtl="0">
              <a:spcBef>
                <a:spcPts val="1000"/>
              </a:spcBef>
              <a:spcAft>
                <a:spcPts val="0"/>
              </a:spcAft>
              <a:buClr>
                <a:srgbClr val="72AF2F"/>
              </a:buClr>
              <a:buSzPct val="100000"/>
            </a:pPr>
            <a:endParaRPr lang="en-US" sz="1800" dirty="0"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428625" marR="0" lvl="0" indent="-342900" algn="just" rtl="0">
              <a:spcBef>
                <a:spcPts val="10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Durata</a:t>
            </a:r>
            <a:r>
              <a:rPr lang="en-US" sz="20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: </a:t>
            </a:r>
            <a:r>
              <a:rPr lang="en-US" sz="18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da </a:t>
            </a:r>
            <a:r>
              <a:rPr lang="en-US" sz="18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ottobre</a:t>
            </a:r>
            <a:r>
              <a:rPr lang="en-US" sz="18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2023 </a:t>
            </a:r>
            <a:r>
              <a:rPr lang="en-US" sz="18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 </a:t>
            </a:r>
            <a:r>
              <a:rPr lang="en-US" sz="18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maggio</a:t>
            </a:r>
            <a:r>
              <a:rPr lang="en-US" sz="18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2024.</a:t>
            </a:r>
          </a:p>
          <a:p>
            <a:pPr marL="371475" marR="0" lvl="0" indent="-28575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2AF2F"/>
              </a:buClr>
              <a:buSzPts val="1200"/>
              <a:buFont typeface="Wingdings" panose="05000000000000000000" pitchFamily="2" charset="2"/>
              <a:buChar char="Ø"/>
            </a:pPr>
            <a:endParaRPr lang="en-US" sz="1600" b="0" i="0" u="none" dirty="0" smtClean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65125" lvl="0" indent="-279400" algn="ctr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1200"/>
            </a:pPr>
            <a:endParaRPr lang="en-US" sz="1600" b="0" i="0" u="none" dirty="0" smtClean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65125" lvl="0" indent="-279400" algn="ctr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1200"/>
            </a:pPr>
            <a:endParaRPr lang="en-US" sz="1600" b="0" i="0" u="none" dirty="0" smtClean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65125" lvl="0" indent="-279400" algn="ctr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1200"/>
            </a:pPr>
            <a:r>
              <a:rPr lang="en-US" sz="1600" b="0" i="0" u="none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La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presentazione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completa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del </a:t>
            </a:r>
            <a:r>
              <a:rPr lang="en-US" sz="1600" b="0" i="0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progetto</a:t>
            </a:r>
            <a:r>
              <a:rPr lang="en-US" sz="16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si</a:t>
            </a:r>
            <a:r>
              <a:rPr lang="en-US" sz="16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può</a:t>
            </a:r>
            <a:r>
              <a:rPr lang="en-US" sz="16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trovare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sul</a:t>
            </a:r>
            <a:r>
              <a:rPr lang="en-US" sz="16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sito</a:t>
            </a:r>
            <a:r>
              <a:rPr lang="en-US" sz="16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u="sng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www.centroastalli.it</a:t>
            </a:r>
            <a:r>
              <a:rPr lang="en-US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endParaRPr sz="1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54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21;p8"/>
          <p:cNvSpPr txBox="1"/>
          <p:nvPr/>
        </p:nvSpPr>
        <p:spPr>
          <a:xfrm>
            <a:off x="1249281" y="921084"/>
            <a:ext cx="7663810" cy="528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355600" marR="0" lvl="0" indent="-3540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0" i="0" u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55600" lvl="0" indent="-354012">
              <a:buClr>
                <a:srgbClr val="00B0F0"/>
              </a:buClr>
              <a:buSzPts val="1800"/>
              <a:buFont typeface="Arial"/>
              <a:buNone/>
            </a:pPr>
            <a:r>
              <a:rPr lang="en-US" sz="1800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6a </a:t>
            </a:r>
            <a:r>
              <a:rPr lang="en-US" sz="1800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PROPOSTA: 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FOCUS “I </a:t>
            </a:r>
            <a:r>
              <a:rPr lang="en-US" sz="2000" b="1" dirty="0" err="1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segni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visibili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fede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”  </a:t>
            </a:r>
          </a:p>
          <a:p>
            <a:pPr marL="355600" lvl="0" indent="-354012">
              <a:buClr>
                <a:srgbClr val="00B0F0"/>
              </a:buClr>
              <a:buSzPts val="1800"/>
              <a:buFont typeface="Arial"/>
              <a:buNone/>
            </a:pPr>
            <a:endParaRPr sz="1500" b="1" i="0" u="sng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Obiettivo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Approfondire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come le diverse confessioni religiose esprimono la propria fede e devozione al divino nonché l’appartenenza ad una comunità attraverso </a:t>
            </a:r>
            <a:r>
              <a:rPr lang="it-IT" sz="1600" b="1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simboli</a:t>
            </a:r>
            <a:r>
              <a:rPr lang="it-IT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come </a:t>
            </a:r>
            <a:r>
              <a:rPr lang="it-IT" sz="1600" b="1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oggetti e indumenti sacri</a:t>
            </a:r>
            <a:r>
              <a:rPr lang="it-IT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con lo scopo di offrire una lettura interpretativa del loro utilizzo.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svolgimento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realizzare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focus è bene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dotarsi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connessione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internet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e/o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supporti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multimediali</a:t>
            </a:r>
            <a:r>
              <a:rPr lang="en-US" sz="1600" b="1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smtClean="0">
                <a:latin typeface="Garamond"/>
                <a:ea typeface="Garamond"/>
                <a:cs typeface="Garamond"/>
                <a:sym typeface="Garamond"/>
              </a:rPr>
              <a:t>per </a:t>
            </a:r>
            <a:r>
              <a:rPr lang="en-US" sz="1600" dirty="0" err="1" smtClean="0"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600" dirty="0" smtClean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err="1" smtClean="0">
                <a:latin typeface="Garamond"/>
                <a:ea typeface="Garamond"/>
                <a:cs typeface="Garamond"/>
                <a:sym typeface="Garamond"/>
              </a:rPr>
              <a:t>migliore</a:t>
            </a:r>
            <a:r>
              <a:rPr lang="en-US" sz="1600" dirty="0" smtClean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err="1" smtClean="0">
                <a:latin typeface="Garamond"/>
                <a:ea typeface="Garamond"/>
                <a:cs typeface="Garamond"/>
                <a:sym typeface="Garamond"/>
              </a:rPr>
              <a:t>visualizzazione</a:t>
            </a:r>
            <a:r>
              <a:rPr lang="en-US" sz="1600" dirty="0" smtClean="0"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dirty="0" err="1" smtClean="0">
                <a:latin typeface="Garamond"/>
                <a:ea typeface="Garamond"/>
                <a:cs typeface="Garamond"/>
                <a:sym typeface="Garamond"/>
              </a:rPr>
              <a:t>analisi</a:t>
            </a:r>
            <a:r>
              <a:rPr lang="en-US" sz="1600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err="1" smtClean="0"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dirty="0" smtClean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dirty="0" err="1" smtClean="0">
                <a:latin typeface="Garamond"/>
                <a:ea typeface="Garamond"/>
                <a:cs typeface="Garamond"/>
                <a:sym typeface="Garamond"/>
              </a:rPr>
              <a:t>simboli</a:t>
            </a:r>
            <a:r>
              <a:rPr lang="en-US" sz="1600" b="1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err="1" smtClean="0">
                <a:latin typeface="Garamond"/>
                <a:ea typeface="Garamond"/>
                <a:cs typeface="Garamond"/>
                <a:sym typeface="Garamond"/>
              </a:rPr>
              <a:t>scelti</a:t>
            </a:r>
            <a:r>
              <a:rPr lang="en-US" sz="1600" dirty="0" smtClean="0"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metodologia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prevede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alternare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l’approfondimento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individuale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la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restituzione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 la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discussione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gruppo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arricchita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dal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contributo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docenti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ed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eventualmente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Un’altra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potrebbe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essere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quella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affidare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più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studenti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l’approfondimento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 la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successiva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presentazione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en-US" sz="160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classe</a:t>
            </a:r>
            <a:r>
              <a:rPr lang="en-US" sz="160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 </a:t>
            </a:r>
            <a:r>
              <a:rPr lang="en-US" sz="160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ciascuna</a:t>
            </a:r>
            <a:r>
              <a:rPr lang="en-US" sz="160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scheda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e/o </a:t>
            </a:r>
            <a:r>
              <a:rPr lang="en-US" sz="1600" b="1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argomento</a:t>
            </a:r>
            <a:r>
              <a:rPr lang="en-US" sz="1600" b="1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 la </a:t>
            </a:r>
            <a:r>
              <a:rPr lang="en-US" sz="16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realizzazione</a:t>
            </a:r>
            <a:r>
              <a:rPr lang="en-US" sz="16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 </a:t>
            </a:r>
            <a:r>
              <a:rPr lang="en-US" sz="1600" b="1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elaborati</a:t>
            </a:r>
            <a:r>
              <a:rPr lang="en-US" sz="16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1600" b="1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laboratori</a:t>
            </a:r>
            <a:r>
              <a:rPr lang="en-US" sz="1600" b="1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creativi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Font typeface="Wingdings" panose="05000000000000000000" pitchFamily="2" charset="2"/>
              <a:buChar char="Ø"/>
            </a:pPr>
            <a:endParaRPr sz="15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19" y="915830"/>
            <a:ext cx="1140661" cy="89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807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pic>
        <p:nvPicPr>
          <p:cNvPr id="8" name="Google Shape;22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4380" y="54793"/>
            <a:ext cx="1223962" cy="1068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1;p15"/>
          <p:cNvSpPr txBox="1"/>
          <p:nvPr/>
        </p:nvSpPr>
        <p:spPr>
          <a:xfrm>
            <a:off x="1125537" y="1219200"/>
            <a:ext cx="3743325" cy="5482212"/>
          </a:xfrm>
          <a:prstGeom prst="rect">
            <a:avLst/>
          </a:prstGeom>
          <a:noFill/>
          <a:ln w="9525" cap="sq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63537" marR="0" lvl="0" indent="-36194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ic Sans MS"/>
              <a:buNone/>
            </a:pPr>
            <a:endParaRPr sz="1600" b="1" i="1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aramond"/>
              <a:buNone/>
            </a:pPr>
            <a:r>
              <a:rPr lang="en-US" sz="2000" b="1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2000" b="1" i="1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scrittura</a:t>
            </a:r>
            <a:r>
              <a:rPr lang="en-US" sz="2000" b="1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non </a:t>
            </a:r>
            <a:r>
              <a:rPr lang="en-US" sz="2000" b="1" i="1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va</a:t>
            </a:r>
            <a:r>
              <a:rPr lang="en-US" sz="2000" b="1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2000" b="1" i="1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esilio</a:t>
            </a:r>
            <a:r>
              <a:rPr lang="en-US" sz="20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sz="1800" dirty="0"/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aramond"/>
              <a:buNone/>
            </a:pPr>
            <a:r>
              <a:rPr lang="en-US" sz="17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 le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scuole</a:t>
            </a: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medie</a:t>
            </a: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superiori</a:t>
            </a: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aramond"/>
              <a:buNone/>
            </a:pPr>
            <a:r>
              <a:rPr lang="en-US" sz="17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7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aderiscono</a:t>
            </a:r>
            <a:r>
              <a:rPr lang="en-US" sz="17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ai</a:t>
            </a:r>
            <a:r>
              <a:rPr lang="en-US" sz="17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progetti</a:t>
            </a:r>
            <a:endParaRPr dirty="0"/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omic Sans MS"/>
              <a:buNone/>
            </a:pPr>
            <a:endParaRPr sz="17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aramond"/>
              <a:buNone/>
            </a:pP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regolamento</a:t>
            </a: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sintesi</a:t>
            </a:r>
            <a:endParaRPr dirty="0"/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</a:pPr>
            <a:endParaRPr sz="18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Racconti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le 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5.000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 le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10.000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battute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contenuto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deve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far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riferimento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ad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temi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progetti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racconti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devono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pervenire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al Centro Astalli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entro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31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maggio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2024.</a:t>
            </a:r>
            <a:endParaRPr dirty="0"/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giuria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valuterà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racconti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partecipanti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primi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10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classificati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saranno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premiati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durante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evento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pubblico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terrà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 Roma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nel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mese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ottobre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2024.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</p:txBody>
      </p:sp>
      <p:sp>
        <p:nvSpPr>
          <p:cNvPr id="11" name="Google Shape;217;p15"/>
          <p:cNvSpPr txBox="1"/>
          <p:nvPr/>
        </p:nvSpPr>
        <p:spPr>
          <a:xfrm>
            <a:off x="4954588" y="1221869"/>
            <a:ext cx="3744912" cy="5487987"/>
          </a:xfrm>
          <a:prstGeom prst="rect">
            <a:avLst/>
          </a:prstGeom>
          <a:noFill/>
          <a:ln w="9525" cap="flat" cmpd="sng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36194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omic Sans MS"/>
              <a:buNone/>
            </a:pPr>
            <a:endParaRPr sz="1700" b="1" i="1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aramond"/>
              <a:buNone/>
            </a:pPr>
            <a:r>
              <a:rPr lang="en-US" sz="2000" b="1" i="1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Scriviamo</a:t>
            </a:r>
            <a:r>
              <a:rPr lang="en-US" sz="2000" b="1" i="1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lang="en-US" sz="2000" b="1" i="1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colori</a:t>
            </a:r>
            <a:r>
              <a:rPr lang="en-US" sz="20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sz="1800" dirty="0"/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aramond"/>
              <a:buNone/>
            </a:pPr>
            <a:r>
              <a:rPr lang="en-US" sz="17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 le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scuole</a:t>
            </a: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medie</a:t>
            </a: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inferiori</a:t>
            </a: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aramond"/>
              <a:buNone/>
            </a:pPr>
            <a:r>
              <a:rPr lang="en-US" sz="17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7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aderiscono</a:t>
            </a:r>
            <a:r>
              <a:rPr lang="en-US" sz="17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ai</a:t>
            </a:r>
            <a:r>
              <a:rPr lang="en-US" sz="17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progetti</a:t>
            </a:r>
            <a:endParaRPr dirty="0"/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omic Sans MS"/>
              <a:buNone/>
            </a:pPr>
            <a:endParaRPr sz="17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aramond"/>
              <a:buNone/>
            </a:pP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regolamento</a:t>
            </a:r>
            <a:r>
              <a:rPr lang="en-US" sz="17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7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sintesi</a:t>
            </a:r>
            <a:endParaRPr dirty="0"/>
          </a:p>
          <a:p>
            <a:pPr marL="363537" marR="0" lvl="0" indent="-361948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</a:pPr>
            <a:endParaRPr sz="18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Racconti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le 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3.000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 le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10.000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battute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contenuto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deve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far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riferimento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ad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temi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progetti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racconti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devono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pervenire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al Centro Astalli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entro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31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maggio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2024.</a:t>
            </a:r>
            <a:endParaRPr dirty="0"/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giuria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valuterà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racconti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partecipanti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63537" marR="0" lvl="0" indent="-3619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primi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3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classificati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saranno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premiati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durante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evento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pubblico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terrà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 Roma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nel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mese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ottobre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2024.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-393531" y="662133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SzPts val="2800"/>
            </a:pPr>
            <a:r>
              <a:rPr lang="en-US" sz="1800" b="1" i="1" dirty="0">
                <a:latin typeface="Garamond"/>
                <a:ea typeface="Garamond"/>
                <a:cs typeface="Garamond"/>
                <a:sym typeface="Garamond"/>
              </a:rPr>
              <a:t>CONCORSI LETTERARI</a:t>
            </a:r>
            <a:endParaRPr lang="en-US" sz="1800" b="1" i="1" dirty="0">
              <a:latin typeface="Garamond"/>
              <a:ea typeface="Garamond"/>
              <a:cs typeface="Garamond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48711" y="65515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buClr>
                <a:srgbClr val="00B0F0"/>
              </a:buClr>
              <a:buSzPts val="1800"/>
            </a:pPr>
            <a:r>
              <a:rPr lang="en-US" sz="18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dirty="0" err="1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a.s</a:t>
            </a:r>
            <a:r>
              <a:rPr lang="en-US" sz="18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. 2023-2024</a:t>
            </a:r>
            <a:endParaRPr lang="en-US" sz="1800" b="1" dirty="0">
              <a:solidFill>
                <a:srgbClr val="72A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93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pic>
        <p:nvPicPr>
          <p:cNvPr id="8" name="Google Shape;22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0256" y="57307"/>
            <a:ext cx="1223962" cy="10683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-393531" y="662133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SzPts val="2800"/>
            </a:pPr>
            <a:r>
              <a:rPr lang="en-US" sz="1800" b="1" i="1" dirty="0">
                <a:latin typeface="Garamond"/>
                <a:ea typeface="Garamond"/>
                <a:cs typeface="Garamond"/>
                <a:sym typeface="Garamond"/>
              </a:rPr>
              <a:t>CONCORSI LETTERARI</a:t>
            </a:r>
            <a:endParaRPr lang="en-US" sz="1800" b="1" i="1" dirty="0">
              <a:latin typeface="Garamond"/>
              <a:ea typeface="Garamond"/>
              <a:cs typeface="Garamond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48711" y="65515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buClr>
                <a:srgbClr val="00B0F0"/>
              </a:buClr>
              <a:buSzPts val="1800"/>
            </a:pPr>
            <a:r>
              <a:rPr lang="en-US" sz="18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dirty="0" err="1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a.s</a:t>
            </a:r>
            <a:r>
              <a:rPr lang="en-US" sz="18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. 2023-2024</a:t>
            </a:r>
            <a:endParaRPr lang="en-US" sz="1800" b="1" dirty="0">
              <a:solidFill>
                <a:srgbClr val="72AF2F"/>
              </a:solidFill>
            </a:endParaRPr>
          </a:p>
        </p:txBody>
      </p:sp>
      <p:sp>
        <p:nvSpPr>
          <p:cNvPr id="12" name="Google Shape;234;p16"/>
          <p:cNvSpPr txBox="1"/>
          <p:nvPr/>
        </p:nvSpPr>
        <p:spPr>
          <a:xfrm>
            <a:off x="2247900" y="1484312"/>
            <a:ext cx="5389562" cy="4897437"/>
          </a:xfrm>
          <a:prstGeom prst="rect">
            <a:avLst/>
          </a:prstGeom>
          <a:noFill/>
          <a:ln w="9525" cap="sq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61950" marR="0" lvl="0" indent="-36036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 b="1" i="1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1950" marR="0" lvl="0" indent="-36036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aramond"/>
              <a:buNone/>
            </a:pPr>
            <a:r>
              <a:rPr lang="en-US" sz="2000" b="1" i="1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Versi</a:t>
            </a:r>
            <a:r>
              <a:rPr lang="en-US" sz="2000" b="1" i="1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Diversi</a:t>
            </a:r>
            <a:r>
              <a:rPr lang="en-US" sz="2000" b="1" i="1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– La </a:t>
            </a:r>
            <a:r>
              <a:rPr lang="en-US" sz="2000" b="1" i="1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poetica</a:t>
            </a:r>
            <a:r>
              <a:rPr lang="en-US" sz="2000" b="1" i="1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2000" b="1" i="1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pluralità</a:t>
            </a:r>
            <a:r>
              <a:rPr lang="en-US" sz="20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sz="20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1950" marR="0" lvl="0" indent="-36036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aramond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per le </a:t>
            </a:r>
            <a:r>
              <a:rPr lang="en-US" sz="17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scuole</a:t>
            </a:r>
            <a:r>
              <a:rPr lang="en-US" sz="17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medie</a:t>
            </a:r>
            <a:r>
              <a:rPr lang="en-US" sz="17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7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superiori</a:t>
            </a:r>
            <a:r>
              <a:rPr lang="en-US" sz="17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7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aderiscono</a:t>
            </a:r>
            <a:r>
              <a:rPr lang="en-US" sz="17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ai</a:t>
            </a:r>
            <a:r>
              <a:rPr lang="en-US" sz="17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progetti</a:t>
            </a:r>
            <a:endParaRPr sz="17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1950" marR="0" lvl="0" indent="-36036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omic Sans MS"/>
              <a:buNone/>
            </a:pPr>
            <a:endParaRPr sz="17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1950" marR="0" lvl="0" indent="-360362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aramond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7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regolamento</a:t>
            </a:r>
            <a:r>
              <a:rPr lang="en-US" sz="17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7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sintesi</a:t>
            </a:r>
            <a:endParaRPr dirty="0"/>
          </a:p>
          <a:p>
            <a:pPr marL="361950" marR="0" lvl="0" indent="-360362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338" marR="0" lvl="0" indent="-2857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Poesie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composte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versi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lunghezza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libera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lang="en-US" sz="1600" dirty="0">
              <a:solidFill>
                <a:schemeClr val="dk1"/>
              </a:solidFill>
              <a:latin typeface="Comic Sans MS"/>
              <a:ea typeface="Garamond"/>
              <a:cs typeface="Garamond"/>
              <a:sym typeface="Comic Sans MS"/>
            </a:endParaRPr>
          </a:p>
          <a:p>
            <a:pPr marL="287338" marR="0" lvl="0" indent="-2857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contenuto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deve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far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riferimento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ad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temi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progetti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7338" marR="0" lvl="0" indent="-2857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poesie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devono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pervenire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alla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Fondazione Centro Astalli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entro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31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maggio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2024.</a:t>
            </a:r>
            <a:endParaRPr sz="16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338" marR="0" lvl="0" indent="-2857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giuria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valuterà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racconti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partecipanti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7338" marR="0" lvl="0" indent="-2857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primi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classificati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saranno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premiati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durante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evento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pubblico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terrà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 Roma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nel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mese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ottobre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473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354;p2"/>
          <p:cNvSpPr txBox="1"/>
          <p:nvPr/>
        </p:nvSpPr>
        <p:spPr>
          <a:xfrm>
            <a:off x="999275" y="162316"/>
            <a:ext cx="7842306" cy="61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lang="en-US" sz="1400" b="1" i="0" u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marR="0" lvl="0" indent="-2794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lang="it-IT" sz="1600" b="1" i="0" u="none" dirty="0" smtClean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5125" indent="-279400" algn="ctr">
              <a:lnSpc>
                <a:spcPct val="90000"/>
              </a:lnSpc>
              <a:spcBef>
                <a:spcPts val="1200"/>
              </a:spcBef>
              <a:buClr>
                <a:schemeClr val="lt1"/>
              </a:buClr>
              <a:buSzPts val="1600"/>
            </a:pPr>
            <a:r>
              <a:rPr lang="en-US" sz="1800" b="1" dirty="0">
                <a:latin typeface="Garamond"/>
                <a:ea typeface="Garamond"/>
                <a:cs typeface="Garamond"/>
                <a:sym typeface="Garamond"/>
              </a:rPr>
              <a:t>LE AZIONI PREVISTE </a:t>
            </a:r>
            <a:endParaRPr lang="en-U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marR="0" lvl="0" indent="-2794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1312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r>
              <a:rPr lang="it-IT" sz="1700" b="1" dirty="0">
                <a:latin typeface="Garamond"/>
                <a:ea typeface="Garamond"/>
                <a:cs typeface="Garamond"/>
                <a:sym typeface="Garamond"/>
              </a:rPr>
              <a:t>Adesione formale</a:t>
            </a:r>
            <a:r>
              <a:rPr lang="it-IT" sz="1700" dirty="0">
                <a:latin typeface="Garamond"/>
                <a:ea typeface="Garamond"/>
                <a:cs typeface="Garamond"/>
                <a:sym typeface="Garamond"/>
              </a:rPr>
              <a:t> da parte della scuola e </a:t>
            </a:r>
            <a:r>
              <a:rPr lang="it-IT" sz="1700" b="1" dirty="0">
                <a:latin typeface="Garamond"/>
                <a:ea typeface="Garamond"/>
                <a:cs typeface="Garamond"/>
                <a:sym typeface="Garamond"/>
              </a:rPr>
              <a:t>proposta di calendario </a:t>
            </a:r>
            <a:r>
              <a:rPr lang="it-IT" sz="1700" dirty="0">
                <a:latin typeface="Garamond"/>
                <a:ea typeface="Garamond"/>
                <a:cs typeface="Garamond"/>
                <a:sym typeface="Garamond"/>
              </a:rPr>
              <a:t>(il modulo apposito è scaricabile dal sito </a:t>
            </a:r>
            <a:r>
              <a:rPr lang="en-US" sz="1700" b="1" u="sng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www.centroastalli.it</a:t>
            </a:r>
            <a:r>
              <a:rPr lang="it-IT" sz="1700" dirty="0" smtClean="0">
                <a:latin typeface="Garamond"/>
                <a:ea typeface="Garamond"/>
                <a:cs typeface="Garamond"/>
                <a:sym typeface="Garamond"/>
              </a:rPr>
              <a:t> sezione </a:t>
            </a:r>
            <a:r>
              <a:rPr lang="it-IT" sz="1700" i="1" dirty="0" smtClean="0">
                <a:latin typeface="Garamond"/>
                <a:ea typeface="Garamond"/>
                <a:cs typeface="Garamond"/>
                <a:sym typeface="Garamond"/>
              </a:rPr>
              <a:t>Attività nelle scuole</a:t>
            </a:r>
            <a:r>
              <a:rPr lang="it-IT" sz="1700" dirty="0" smtClean="0"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it-IT" sz="1700" dirty="0">
                <a:latin typeface="Garamond"/>
                <a:ea typeface="Garamond"/>
                <a:cs typeface="Garamond"/>
                <a:sym typeface="Garamond"/>
              </a:rPr>
              <a:t>da inviare </a:t>
            </a:r>
            <a:r>
              <a:rPr lang="it-IT" sz="1700" dirty="0" smtClean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it-IT" sz="1700" dirty="0" smtClean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b="1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Valentina Pompei</a:t>
            </a:r>
            <a:r>
              <a:rPr lang="it-IT" sz="170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it-IT" sz="1700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b="1" u="sng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v.pompei@fondazioneastalli.it</a:t>
            </a:r>
            <a:r>
              <a:rPr lang="it-IT" sz="1700" dirty="0">
                <a:latin typeface="Garamond"/>
                <a:ea typeface="Garamond"/>
                <a:cs typeface="Garamond"/>
                <a:sym typeface="Garamond"/>
              </a:rPr>
              <a:t> entro il </a:t>
            </a:r>
            <a:r>
              <a:rPr lang="it-IT" sz="1700" b="1" dirty="0">
                <a:latin typeface="Garamond"/>
                <a:ea typeface="Garamond"/>
                <a:cs typeface="Garamond"/>
                <a:sym typeface="Garamond"/>
              </a:rPr>
              <a:t>31 ottobre </a:t>
            </a:r>
            <a:r>
              <a:rPr lang="it-IT" sz="1700" b="1" dirty="0" smtClean="0">
                <a:latin typeface="Garamond"/>
                <a:ea typeface="Garamond"/>
                <a:cs typeface="Garamond"/>
                <a:sym typeface="Garamond"/>
              </a:rPr>
              <a:t>2023.</a:t>
            </a:r>
          </a:p>
          <a:p>
            <a:pPr marL="287338" lvl="0" indent="-285750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endParaRPr lang="it-IT" sz="1700" b="1" dirty="0" smtClean="0"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1312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7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Scelta</a:t>
            </a:r>
            <a:r>
              <a:rPr lang="en-US" sz="17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di </a:t>
            </a:r>
            <a:r>
              <a:rPr lang="en-US" sz="17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uno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17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dei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b="1" u="sng" dirty="0" smtClean="0">
                <a:solidFill>
                  <a:srgbClr val="0070C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6 </a:t>
            </a:r>
            <a:r>
              <a:rPr lang="en-US" sz="1600" b="1" u="sng" dirty="0">
                <a:solidFill>
                  <a:srgbClr val="0070C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Focus </a:t>
            </a:r>
            <a:r>
              <a:rPr lang="en-US" sz="1600" b="1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di </a:t>
            </a:r>
            <a:r>
              <a:rPr lang="en-US" sz="1600" b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approfondimento</a:t>
            </a:r>
            <a:r>
              <a:rPr lang="en-US" sz="17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: </a:t>
            </a:r>
            <a:r>
              <a:rPr lang="en-US" sz="1700" b="1" i="0" u="sng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Cinema e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religioni</a:t>
            </a:r>
            <a:r>
              <a:rPr lang="en-US" sz="1700" b="1" i="0" u="none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; </a:t>
            </a:r>
            <a:r>
              <a:rPr lang="en-US" sz="1700" b="1" i="0" u="sng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luoghi</a:t>
            </a:r>
            <a:r>
              <a:rPr lang="en-US" sz="1700" b="1" i="0" u="sng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delle</a:t>
            </a:r>
            <a:r>
              <a:rPr lang="en-US" sz="1700" b="1" i="0" u="sng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religioni</a:t>
            </a:r>
            <a:r>
              <a:rPr lang="en-US" sz="1700" b="1" i="0" u="none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; </a:t>
            </a:r>
            <a:r>
              <a:rPr lang="en-US" sz="1700" b="1" i="0" u="sng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religioni</a:t>
            </a:r>
            <a:r>
              <a:rPr lang="en-US" sz="1700" b="1" i="0" u="sng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a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tavola</a:t>
            </a:r>
            <a:r>
              <a:rPr lang="en-US" sz="1700" b="1" i="0" u="none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;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Religioni</a:t>
            </a:r>
            <a:r>
              <a:rPr lang="en-US" sz="1700" b="1" i="0" u="sng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in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musica</a:t>
            </a:r>
            <a:r>
              <a:rPr lang="en-US" sz="1700" b="1" i="0" u="none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; </a:t>
            </a:r>
            <a:r>
              <a:rPr lang="en-US" sz="1700" b="1" i="0" u="sng" dirty="0" err="1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Incontri</a:t>
            </a:r>
            <a:r>
              <a:rPr lang="en-US" sz="1700" b="1" i="0" u="sng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sng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d’arte</a:t>
            </a:r>
            <a:r>
              <a:rPr lang="en-US" sz="1700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; </a:t>
            </a:r>
            <a:r>
              <a:rPr lang="en-US" sz="1700" b="1" u="sng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 </a:t>
            </a:r>
            <a:r>
              <a:rPr lang="en-US" sz="1700" b="1" u="sng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segni</a:t>
            </a:r>
            <a:r>
              <a:rPr lang="en-US" sz="1700" b="1" u="sng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u="sng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visibili</a:t>
            </a:r>
            <a:r>
              <a:rPr lang="en-US" sz="1700" b="1" u="sng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u="sng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della</a:t>
            </a:r>
            <a:r>
              <a:rPr lang="en-US" sz="1700" b="1" u="sng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u="sng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fede</a:t>
            </a:r>
            <a:r>
              <a:rPr lang="en-US" sz="1700" b="1" u="sng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.</a:t>
            </a:r>
            <a:endParaRPr lang="en-US" sz="1700" b="1" i="0" u="sng" dirty="0" smtClean="0">
              <a:solidFill>
                <a:srgbClr val="0070C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287338" lvl="0" indent="-285750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endParaRPr lang="en-US" sz="1700" b="0" i="0" u="none" dirty="0" smtClean="0">
              <a:solidFill>
                <a:srgbClr val="00000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lvl="0" indent="-341312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7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Contatto</a:t>
            </a:r>
            <a:r>
              <a:rPr lang="en-US" sz="17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da parte </a:t>
            </a:r>
            <a:r>
              <a:rPr lang="en-US" sz="17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dei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none" dirty="0" err="1" smtClean="0">
                <a:solidFill>
                  <a:schemeClr val="tx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docenti</a:t>
            </a:r>
            <a:r>
              <a:rPr lang="en-US" sz="1700" b="1" i="0" u="none" dirty="0" smtClean="0">
                <a:solidFill>
                  <a:schemeClr val="tx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smtClean="0">
                <a:solidFill>
                  <a:schemeClr val="tx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per</a:t>
            </a:r>
            <a:r>
              <a:rPr lang="en-US" sz="17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strutturare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il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percorso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didattico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e </a:t>
            </a:r>
            <a:r>
              <a:rPr lang="en-US" sz="17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concordare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la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modalità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di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realizzazione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del </a:t>
            </a:r>
            <a:r>
              <a:rPr lang="en-US" sz="17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focus.</a:t>
            </a:r>
            <a:endParaRPr lang="en-US" sz="1700" dirty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Comic Sans MS"/>
            </a:endParaRPr>
          </a:p>
          <a:p>
            <a:pPr marL="342900" lvl="0" indent="-341312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endParaRPr lang="en-US" sz="1700" b="0" i="0" u="none" dirty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Comic Sans MS"/>
            </a:endParaRPr>
          </a:p>
          <a:p>
            <a:pPr marL="342900" lvl="0" indent="-341312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7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Utilizzo</a:t>
            </a:r>
            <a:r>
              <a:rPr lang="en-US" sz="17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del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sito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internet </a:t>
            </a:r>
            <a:r>
              <a:rPr lang="en-US" sz="1700" b="1" u="sng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www.centroastalli.it</a:t>
            </a:r>
            <a:r>
              <a:rPr lang="en-US" sz="17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per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l’accesso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gratuito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al </a:t>
            </a:r>
            <a:r>
              <a:rPr lang="en-US" sz="17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sussidio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online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alle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schede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dei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Focus e ad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altri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materiali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didattici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in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versione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multimediale</a:t>
            </a:r>
            <a:r>
              <a:rPr lang="en-US" sz="17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.</a:t>
            </a:r>
          </a:p>
          <a:p>
            <a:pPr marL="287338" lvl="0" indent="-285750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Comic Sans MS"/>
            </a:endParaRPr>
          </a:p>
          <a:p>
            <a:pPr marL="342900" lvl="0" indent="-341312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7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Ascolto</a:t>
            </a:r>
            <a:r>
              <a:rPr lang="en-US" sz="17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 </a:t>
            </a:r>
            <a:r>
              <a:rPr lang="en-US" sz="17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confronto</a:t>
            </a:r>
            <a:r>
              <a:rPr lang="en-US" sz="17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 </a:t>
            </a:r>
            <a:r>
              <a:rPr lang="en-US" sz="17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l’operatore</a:t>
            </a:r>
            <a:r>
              <a:rPr lang="en-US" sz="17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il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testimone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e con </a:t>
            </a:r>
            <a:r>
              <a:rPr lang="en-US" sz="17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gli</a:t>
            </a:r>
            <a:r>
              <a:rPr lang="en-US" sz="17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esperti</a:t>
            </a:r>
            <a:r>
              <a:rPr lang="en-US" sz="17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.</a:t>
            </a:r>
            <a:endParaRPr lang="en-US" sz="1700" dirty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Comic Sans MS"/>
            </a:endParaRPr>
          </a:p>
          <a:p>
            <a:pPr marL="342900" lvl="0" indent="-341312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endParaRPr lang="en-US" sz="1700" b="0" i="0" u="none" dirty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Comic Sans MS"/>
            </a:endParaRPr>
          </a:p>
          <a:p>
            <a:pPr marL="342900" lvl="0" indent="-341312" algn="just"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700" b="0" i="0" u="none" dirty="0" err="1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Coinvolgimento</a:t>
            </a:r>
            <a:r>
              <a:rPr lang="en-US" sz="1700" b="0" i="0" u="none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degli</a:t>
            </a:r>
            <a:r>
              <a:rPr lang="en-US" sz="17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studenti</a:t>
            </a:r>
            <a:r>
              <a:rPr lang="en-US" sz="17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 err="1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nei</a:t>
            </a:r>
            <a:r>
              <a:rPr lang="en-US" sz="1700" b="0" i="0" u="none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sng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concorsi</a:t>
            </a:r>
            <a:r>
              <a:rPr lang="en-US" sz="1700" b="1" i="0" u="sng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0" u="sng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letterari</a:t>
            </a:r>
            <a:r>
              <a:rPr lang="en-US" sz="1700" b="1" i="0" u="sng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:</a:t>
            </a:r>
            <a:r>
              <a:rPr lang="en-US" sz="1700" b="1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1" u="none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La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scrittura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non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va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in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esilio</a:t>
            </a:r>
            <a:r>
              <a:rPr lang="en-US" sz="17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Scriviamo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a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colori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 </a:t>
            </a:r>
            <a:r>
              <a:rPr lang="en-US" sz="1700" b="0" i="0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nel</a:t>
            </a:r>
            <a:r>
              <a:rPr lang="en-US" sz="1700" b="0" i="0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u="sng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concorso di </a:t>
            </a:r>
            <a:r>
              <a:rPr lang="en-US" sz="1700" u="sng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poesie</a:t>
            </a:r>
            <a:r>
              <a:rPr lang="en-US" sz="17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Versi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Diversi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– </a:t>
            </a:r>
            <a:r>
              <a:rPr lang="en-US" sz="1700" b="1" i="1" u="none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La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poetica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della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700" b="1" i="1" u="none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pluralità</a:t>
            </a:r>
            <a:r>
              <a:rPr lang="en-US" sz="1700" b="1" i="1" u="none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.</a:t>
            </a:r>
            <a:endParaRPr sz="1700" b="0" i="0" u="none" dirty="0">
              <a:solidFill>
                <a:schemeClr val="dk1"/>
              </a:solidFill>
              <a:latin typeface="Garamond" panose="02020404030301010803" pitchFamily="18" charset="0"/>
              <a:ea typeface="Comic Sans MS"/>
              <a:cs typeface="Comic Sans MS"/>
              <a:sym typeface="Comic Sans MS"/>
            </a:endParaRPr>
          </a:p>
          <a:p>
            <a:pPr marL="85725"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endParaRPr sz="18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5961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65;p3"/>
          <p:cNvSpPr txBox="1"/>
          <p:nvPr/>
        </p:nvSpPr>
        <p:spPr>
          <a:xfrm>
            <a:off x="1126115" y="1077912"/>
            <a:ext cx="7786977" cy="557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0350" marR="0" lvl="0" indent="-257175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60350" marR="0" lvl="0" indent="-257175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None/>
            </a:pP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8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 MATERIALI DEL PROGETTO</a:t>
            </a:r>
            <a:endParaRPr dirty="0"/>
          </a:p>
          <a:p>
            <a:pPr marL="260350" marR="0" lvl="0" indent="-257175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0" i="0" u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588" lvl="0" algn="just">
              <a:lnSpc>
                <a:spcPct val="80000"/>
              </a:lnSpc>
              <a:spcBef>
                <a:spcPts val="600"/>
              </a:spcBef>
              <a:buClr>
                <a:srgbClr val="00B0F0"/>
              </a:buClr>
              <a:buSzPts val="1400"/>
            </a:pPr>
            <a:r>
              <a:rPr lang="it-IT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 materiali didattici sono tutti disponibili sul sito </a:t>
            </a:r>
            <a:r>
              <a:rPr lang="it-IT" sz="1600" b="1" u="sng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www.centroastalli.it</a:t>
            </a:r>
            <a:r>
              <a:rPr lang="it-IT" sz="1600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it-IT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alla sezione </a:t>
            </a:r>
            <a:r>
              <a:rPr lang="it-IT" sz="1600" b="1" i="1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Attività nelle scuole</a:t>
            </a:r>
            <a:r>
              <a:rPr lang="it-IT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in diversi formati</a:t>
            </a:r>
            <a:r>
              <a:rPr lang="it-IT" sz="1600" dirty="0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:</a:t>
            </a:r>
            <a:endParaRPr lang="it-IT" sz="1600" b="1" i="0" u="none" dirty="0" smtClean="0">
              <a:solidFill>
                <a:srgbClr val="000000"/>
              </a:solidFill>
              <a:latin typeface="Garamond" panose="02020404030301010803" pitchFamily="18" charset="0"/>
              <a:ea typeface="Comic Sans MS"/>
              <a:cs typeface="Comic Sans MS"/>
              <a:sym typeface="Comic Sans MS"/>
            </a:endParaRPr>
          </a:p>
          <a:p>
            <a:pPr marL="1588" lvl="0" algn="just">
              <a:lnSpc>
                <a:spcPct val="80000"/>
              </a:lnSpc>
              <a:spcBef>
                <a:spcPts val="600"/>
              </a:spcBef>
              <a:buClr>
                <a:srgbClr val="00B0F0"/>
              </a:buClr>
              <a:buSzPts val="1400"/>
            </a:pPr>
            <a:endParaRPr lang="it-IT" sz="1600" b="1" i="0" u="none" dirty="0" smtClean="0">
              <a:solidFill>
                <a:srgbClr val="000000"/>
              </a:solidFill>
              <a:latin typeface="Garamond" panose="02020404030301010803" pitchFamily="18" charset="0"/>
              <a:ea typeface="Comic Sans MS"/>
              <a:cs typeface="Comic Sans MS"/>
              <a:sym typeface="Comic Sans MS"/>
            </a:endParaRPr>
          </a:p>
          <a:p>
            <a:pPr marL="344488" lvl="0" indent="-342900" algn="just">
              <a:lnSpc>
                <a:spcPct val="80000"/>
              </a:lnSpc>
              <a:spcBef>
                <a:spcPts val="600"/>
              </a:spcBef>
              <a:buClr>
                <a:srgbClr val="72AF2F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b="1" u="sng" dirty="0" smtClean="0">
                <a:solidFill>
                  <a:srgbClr val="0070C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6 </a:t>
            </a:r>
            <a:r>
              <a:rPr lang="en-US" sz="1600" b="1" u="sng" dirty="0">
                <a:solidFill>
                  <a:srgbClr val="0070C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Focus </a:t>
            </a:r>
            <a:r>
              <a:rPr lang="en-US" sz="1600" b="1" dirty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di </a:t>
            </a:r>
            <a:r>
              <a:rPr lang="en-US" sz="1600" b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approfondimento</a:t>
            </a:r>
            <a:r>
              <a:rPr lang="en-US" sz="1600" b="1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scaricabili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dal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sito</a:t>
            </a:r>
            <a:r>
              <a:rPr lang="en-US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:</a:t>
            </a:r>
            <a:endParaRPr sz="1600" b="0" i="0" u="none" dirty="0" smtClean="0">
              <a:solidFill>
                <a:schemeClr val="lt1"/>
              </a:solidFill>
              <a:latin typeface="Garamond" panose="02020404030301010803" pitchFamily="18" charset="0"/>
              <a:ea typeface="Comic Sans MS"/>
              <a:cs typeface="Comic Sans MS"/>
              <a:sym typeface="Comic Sans MS"/>
            </a:endParaRPr>
          </a:p>
          <a:p>
            <a:pPr marL="3175" lvl="0" algn="just">
              <a:lnSpc>
                <a:spcPct val="150000"/>
              </a:lnSpc>
              <a:spcBef>
                <a:spcPts val="600"/>
              </a:spcBef>
              <a:buClr>
                <a:srgbClr val="72AF2F"/>
              </a:buClr>
              <a:buSzPts val="1500"/>
            </a:pPr>
            <a:r>
              <a:rPr lang="en-US" sz="12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Home 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page </a:t>
            </a:r>
            <a:r>
              <a:rPr lang="en-US" sz="12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→ </a:t>
            </a:r>
            <a:r>
              <a:rPr lang="en-US" sz="12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Attività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nelle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scuole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2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→ </a:t>
            </a:r>
            <a:r>
              <a:rPr lang="en-US" sz="12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Incontri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2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Focus</a:t>
            </a:r>
            <a:endParaRPr sz="1200" b="1" i="0" u="none" dirty="0">
              <a:solidFill>
                <a:srgbClr val="00000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55600" lvl="0" indent="-354012" algn="just">
              <a:lnSpc>
                <a:spcPct val="150000"/>
              </a:lnSpc>
              <a:spcBef>
                <a:spcPts val="600"/>
              </a:spcBef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it-IT" sz="1600" b="1" u="sng" dirty="0">
                <a:solidFill>
                  <a:srgbClr val="00B0F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6 schede didattiche multimediali</a:t>
            </a:r>
            <a:r>
              <a:rPr lang="it-IT" sz="1600" b="1" dirty="0">
                <a:solidFill>
                  <a:srgbClr val="00B0F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it-IT" sz="16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sulle 6 principali religioni: </a:t>
            </a:r>
            <a:r>
              <a:rPr lang="it-IT" sz="16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Buddhismo, Cristianesimo, Ebraismo, Induismo, Islam e </a:t>
            </a:r>
            <a:r>
              <a:rPr lang="it-IT" sz="16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Sikhismo</a:t>
            </a:r>
            <a:r>
              <a:rPr lang="it-IT" sz="16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:</a:t>
            </a:r>
            <a:endParaRPr lang="it-IT" sz="1600" dirty="0">
              <a:latin typeface="Garamond" panose="02020404030301010803" pitchFamily="18" charset="0"/>
            </a:endParaRPr>
          </a:p>
          <a:p>
            <a:pPr marL="3175" lvl="0">
              <a:spcBef>
                <a:spcPts val="1200"/>
              </a:spcBef>
              <a:buClr>
                <a:srgbClr val="72AF2F"/>
              </a:buClr>
              <a:buSzPts val="1500"/>
            </a:pPr>
            <a:r>
              <a:rPr lang="en-US" sz="1200" b="0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Home 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page </a:t>
            </a:r>
            <a:r>
              <a:rPr lang="en-US" sz="12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→  </a:t>
            </a:r>
            <a:r>
              <a:rPr lang="en-US" sz="12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Attività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nelle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scuole</a:t>
            </a:r>
            <a:r>
              <a:rPr lang="en-US" sz="12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2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→ </a:t>
            </a:r>
            <a:r>
              <a:rPr lang="en-US" sz="1200" b="0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Incontri</a:t>
            </a:r>
            <a:endParaRPr lang="en-US" sz="1200" dirty="0" smtClean="0"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55600" lvl="0" indent="-354012" algn="just">
              <a:lnSpc>
                <a:spcPct val="150000"/>
              </a:lnSpc>
              <a:spcBef>
                <a:spcPts val="600"/>
              </a:spcBef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0070C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Sussidio</a:t>
            </a:r>
            <a:r>
              <a:rPr lang="it-IT" sz="1600" b="1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it-IT" sz="16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Incontri</a:t>
            </a:r>
            <a:r>
              <a:rPr lang="it-IT" sz="1600" b="1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it-IT" sz="16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sulle </a:t>
            </a:r>
            <a:r>
              <a:rPr lang="it-IT" sz="16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6 principali religioni, </a:t>
            </a:r>
            <a:r>
              <a:rPr lang="it-IT" sz="16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 versione online stampabile </a:t>
            </a:r>
            <a:r>
              <a:rPr lang="it-IT" sz="16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in formato pdf. </a:t>
            </a:r>
            <a:endParaRPr lang="it-IT" sz="1600" dirty="0" smtClean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55600" lvl="0" indent="-354012" algn="just">
              <a:lnSpc>
                <a:spcPct val="150000"/>
              </a:lnSpc>
              <a:spcBef>
                <a:spcPts val="600"/>
              </a:spcBef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Consigli </a:t>
            </a:r>
            <a:r>
              <a:rPr lang="it-IT" sz="16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per </a:t>
            </a:r>
            <a:r>
              <a:rPr lang="it-IT" sz="1600" b="1" u="sng" dirty="0">
                <a:solidFill>
                  <a:srgbClr val="0070C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libri da leggere, film e serie tv</a:t>
            </a:r>
            <a:r>
              <a:rPr lang="it-IT" sz="1600" b="1" dirty="0">
                <a:solidFill>
                  <a:srgbClr val="0070C0"/>
                </a:solidFill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it-IT" sz="16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da vedere sui temi del </a:t>
            </a:r>
            <a:r>
              <a:rPr lang="it-IT" sz="16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progetto:</a:t>
            </a:r>
          </a:p>
          <a:p>
            <a:pPr marL="3175" lvl="0">
              <a:spcBef>
                <a:spcPts val="1200"/>
              </a:spcBef>
              <a:buClr>
                <a:srgbClr val="72AF2F"/>
              </a:buClr>
              <a:buSzPts val="1500"/>
            </a:pPr>
            <a:r>
              <a:rPr lang="en-US" sz="1600" dirty="0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Home </a:t>
            </a:r>
            <a:r>
              <a:rPr lang="en-US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page →  </a:t>
            </a:r>
            <a:r>
              <a:rPr lang="en-US" sz="1600" dirty="0" err="1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Attività</a:t>
            </a:r>
            <a:r>
              <a:rPr lang="en-US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dirty="0" err="1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nelle</a:t>
            </a:r>
            <a:r>
              <a:rPr lang="en-US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dirty="0" err="1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scuole</a:t>
            </a:r>
            <a:r>
              <a:rPr lang="en-US" sz="1600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→ </a:t>
            </a:r>
            <a:r>
              <a:rPr lang="en-US" sz="1600" dirty="0" err="1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Libri</a:t>
            </a:r>
            <a:r>
              <a:rPr lang="en-US" sz="1600" dirty="0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, Film e </a:t>
            </a:r>
            <a:r>
              <a:rPr lang="en-US" sz="1600" dirty="0" err="1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Serie</a:t>
            </a:r>
            <a:r>
              <a:rPr lang="en-US" sz="1600" dirty="0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dirty="0" err="1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tv</a:t>
            </a:r>
            <a:endParaRPr lang="it-IT" sz="1600" dirty="0" smtClean="0">
              <a:latin typeface="Garamond" panose="02020404030301010803" pitchFamily="18" charset="0"/>
              <a:ea typeface="Garamond"/>
              <a:cs typeface="Garamond"/>
              <a:sym typeface="Comic Sans MS"/>
            </a:endParaRPr>
          </a:p>
          <a:p>
            <a:pPr marL="355600" lvl="0" indent="-354012" algn="just">
              <a:lnSpc>
                <a:spcPct val="150000"/>
              </a:lnSpc>
              <a:spcBef>
                <a:spcPts val="1200"/>
              </a:spcBef>
              <a:buClr>
                <a:srgbClr val="72AF2F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1" i="0" u="none" dirty="0" err="1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Altre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sezioni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del </a:t>
            </a:r>
            <a:r>
              <a:rPr lang="en-US" sz="1600" b="1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sito</a:t>
            </a:r>
            <a:r>
              <a:rPr lang="en-US" sz="1600" b="1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1" u="sng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www.centroastalli.it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notizie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attualità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e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approfondimenti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sulle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tematiche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specifiche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progetto</a:t>
            </a:r>
            <a:r>
              <a:rPr lang="en-US" sz="1600" b="0" i="0" u="none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.</a:t>
            </a:r>
            <a:endParaRPr sz="1600" b="0" i="0" u="none" dirty="0">
              <a:solidFill>
                <a:schemeClr val="lt1"/>
              </a:solidFill>
              <a:latin typeface="Garamond" panose="02020404030301010803" pitchFamily="18" charset="0"/>
              <a:ea typeface="Comic Sans MS"/>
              <a:cs typeface="Comic Sans MS"/>
              <a:sym typeface="Comic Sans MS"/>
            </a:endParaRPr>
          </a:p>
          <a:p>
            <a:pPr marL="260350" marR="0" lvl="0" indent="-257175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Comic Sans MS"/>
              <a:buNone/>
            </a:pPr>
            <a:endParaRPr sz="5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60350" marR="0" lvl="0" indent="-257175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omic Sans MS"/>
              <a:buNone/>
            </a:pPr>
            <a:endParaRPr sz="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60350" marR="0" lvl="0" indent="-257175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omic Sans MS"/>
              <a:buNone/>
            </a:pPr>
            <a:endParaRPr sz="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60350" marR="0" lvl="0" indent="-257175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omic Sans MS"/>
              <a:buNone/>
            </a:pPr>
            <a:endParaRPr sz="7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60350" marR="0" lvl="0" indent="-257175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omic Sans MS"/>
              <a:buNone/>
            </a:pPr>
            <a:endParaRPr sz="7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83372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373;p4"/>
          <p:cNvSpPr txBox="1"/>
          <p:nvPr/>
        </p:nvSpPr>
        <p:spPr>
          <a:xfrm>
            <a:off x="1105562" y="1254124"/>
            <a:ext cx="4294187" cy="55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65125" marR="0" lvl="0" indent="-21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960"/>
              <a:buFont typeface="Noto Sans Symbols"/>
              <a:buNone/>
            </a:pPr>
            <a:endParaRPr sz="1200" b="0" i="0" u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71475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concorda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insegnante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operatore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progettazione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un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percorso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didattico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temi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progetto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1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Incontri</a:t>
            </a:r>
            <a:r>
              <a:rPr lang="en-US" sz="1600" b="0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(di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seguito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presentiamo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6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dirty="0"/>
          </a:p>
          <a:p>
            <a:pPr marL="452755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71475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 Centro Astalli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offre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supporto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la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colllaborazione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l’elaborazione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contenuti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metodologia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Il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supporto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per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realizzazione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ciascuno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Focus è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scaricabile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dal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www.centroastalli.it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nella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sezione</a:t>
            </a:r>
            <a:r>
              <a:rPr lang="en-US" sz="1600" b="0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1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Attività</a:t>
            </a:r>
            <a:r>
              <a:rPr lang="en-US" sz="1600" b="0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1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nelle</a:t>
            </a:r>
            <a:r>
              <a:rPr lang="en-US" sz="1600" b="0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1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scuole</a:t>
            </a:r>
            <a:r>
              <a:rPr lang="en-US" sz="1600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dirty="0" smtClean="0">
                <a:latin typeface="Garamond"/>
                <a:ea typeface="Garamond"/>
                <a:cs typeface="Garamond"/>
                <a:sym typeface="Wingdings" panose="05000000000000000000" pitchFamily="2" charset="2"/>
              </a:rPr>
              <a:t>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1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Incontri</a:t>
            </a:r>
            <a:r>
              <a:rPr lang="en-US" sz="1600" b="0" i="1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Focus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452755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71475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AF2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seconda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percorso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scelto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possono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prevedere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più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incontri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presenza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</a:t>
            </a:r>
            <a:r>
              <a:rPr lang="en-US" sz="12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Google Shape;374;p4"/>
          <p:cNvSpPr txBox="1"/>
          <p:nvPr/>
        </p:nvSpPr>
        <p:spPr>
          <a:xfrm>
            <a:off x="5708650" y="1582736"/>
            <a:ext cx="3200400" cy="4173537"/>
          </a:xfrm>
          <a:prstGeom prst="rect">
            <a:avLst/>
          </a:prstGeom>
          <a:solidFill>
            <a:srgbClr val="DAEFC3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65125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mic Sans MS"/>
              <a:buNone/>
            </a:pPr>
            <a:endParaRPr sz="1000" b="0" i="0" u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Garamond"/>
              <a:buChar char="➢"/>
            </a:pPr>
            <a:r>
              <a:rPr lang="en-US" sz="1600" b="0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Chi lo fa?</a:t>
            </a:r>
            <a:endParaRPr dirty="0">
              <a:solidFill>
                <a:srgbClr val="0070C0"/>
              </a:solidFill>
            </a:endParaRPr>
          </a:p>
          <a:p>
            <a:pPr marL="365125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Garamond"/>
              <a:buNone/>
            </a:pPr>
            <a:r>
              <a:rPr lang="en-US" sz="1600" b="0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L’insegnante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con </a:t>
            </a:r>
            <a:r>
              <a:rPr lang="en-US" sz="1600" b="1" i="0" u="none" dirty="0" err="1" smtClean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1" i="0" u="none" dirty="0" smtClean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 smtClean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supporto</a:t>
            </a:r>
            <a:r>
              <a:rPr lang="en-US" sz="1600" b="1" i="0" u="none" dirty="0" smtClean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 smtClean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dell’operatore</a:t>
            </a:r>
            <a:r>
              <a:rPr lang="en-US" sz="1600" b="1" i="0" u="none" dirty="0" smtClean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del Centro Astalli.</a:t>
            </a:r>
          </a:p>
          <a:p>
            <a:pPr marL="365125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Garamond"/>
              <a:buNone/>
            </a:pPr>
            <a:endParaRPr dirty="0">
              <a:solidFill>
                <a:srgbClr val="0070C0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Garamond"/>
              <a:buChar char="➢"/>
            </a:pPr>
            <a:r>
              <a:rPr lang="en-US" sz="1600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 chi è </a:t>
            </a:r>
            <a:r>
              <a:rPr lang="en-US" sz="1600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rivolto</a:t>
            </a:r>
            <a:r>
              <a:rPr lang="en-US" sz="1600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dirty="0">
              <a:solidFill>
                <a:srgbClr val="0070C0"/>
              </a:solidFill>
            </a:endParaRPr>
          </a:p>
          <a:p>
            <a:pPr marL="365125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Garamond"/>
              <a:buNone/>
            </a:pPr>
            <a:r>
              <a:rPr lang="en-US" sz="1600" b="0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Alle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classi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hanno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già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fatto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progetto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1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Incontri</a:t>
            </a:r>
            <a:r>
              <a:rPr lang="en-US" sz="1600" b="1" i="0" u="none" dirty="0" smtClean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marL="365125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Garamond"/>
              <a:buNone/>
            </a:pPr>
            <a:endParaRPr dirty="0">
              <a:solidFill>
                <a:srgbClr val="0070C0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Garamond"/>
              <a:buChar char="➢"/>
            </a:pPr>
            <a:r>
              <a:rPr lang="en-US" sz="1600" b="0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Quanto</a:t>
            </a:r>
            <a:r>
              <a:rPr lang="en-US" sz="1600" b="0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dura</a:t>
            </a:r>
            <a:r>
              <a:rPr lang="en-US" sz="1600" b="0" i="0" u="none" dirty="0" smtClean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dirty="0">
              <a:solidFill>
                <a:srgbClr val="0070C0"/>
              </a:solidFill>
            </a:endParaRPr>
          </a:p>
          <a:p>
            <a:pPr marL="365125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Garamond"/>
              <a:buNone/>
            </a:pPr>
            <a:r>
              <a:rPr lang="en-US" sz="1600" b="0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durata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sarà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concordata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con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l’insegnante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realizzerà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progetto</a:t>
            </a:r>
            <a:r>
              <a:rPr lang="en-US" sz="1600" b="1" i="0" u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r>
              <a:rPr lang="en-US" sz="1600" b="1" i="0" u="none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dirty="0"/>
          </a:p>
          <a:p>
            <a:pPr marL="365125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endParaRPr sz="1200" b="0" i="0" u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" name="Google Shape;37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2820" y="5593833"/>
            <a:ext cx="1190625" cy="111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568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87;p5"/>
          <p:cNvSpPr txBox="1"/>
          <p:nvPr/>
        </p:nvSpPr>
        <p:spPr>
          <a:xfrm>
            <a:off x="1137084" y="774800"/>
            <a:ext cx="7773626" cy="60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355600" marR="0" lvl="0" indent="-3540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1" i="0" u="none" dirty="0" smtClea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55600" indent="-354012">
              <a:buClr>
                <a:srgbClr val="00B0F0"/>
              </a:buClr>
              <a:buSzPts val="1800"/>
            </a:pPr>
            <a:r>
              <a:rPr lang="en-US" sz="1800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1a PROPOSTA: 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FOCUS “Cinema </a:t>
            </a:r>
            <a:r>
              <a:rPr lang="en-US" sz="2000" b="1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e </a:t>
            </a:r>
            <a:r>
              <a:rPr lang="en-US" sz="2000" b="1" dirty="0" err="1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2000" b="1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2000" b="1" dirty="0">
              <a:solidFill>
                <a:srgbClr val="72AF2F"/>
              </a:solidFill>
              <a:latin typeface="Garamond"/>
              <a:ea typeface="Garamond"/>
              <a:cs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</a:pPr>
            <a:endParaRPr sz="1400" b="0" i="0" u="sng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Obiettivo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endParaRPr lang="en-US" sz="1600" dirty="0"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Analizzare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diversi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cui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l’identità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religiosa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è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presentata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cinema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imparare</a:t>
            </a:r>
            <a:r>
              <a:rPr lang="en-US" sz="1600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decifrare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messaggi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diretti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indiretti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vengono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trasmessi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svolgimento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L’insegnante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considerazione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del tempo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è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possibile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dedicare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allo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svolgimento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focus,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individuerà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meglio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adatta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percorso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didattico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realizzando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 focus propone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l’impiego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didattico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film e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serie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tv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facilmente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reperibili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hanno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avuto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ampia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diffusione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probabilmente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qualcuno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degli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studenti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potrebbe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aver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già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visto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metodologia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prevede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alternare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approfondimento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restituzione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gruppo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discussione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assemblea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arricchita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dal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contributo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docenti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ed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eventualmente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Un’altra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interessante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potrebbe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essere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quella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organizzare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per la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ciclo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completo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proiezioni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affidando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studente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(o a un piccolo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gruppo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la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presentazione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ciascuno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film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scelti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ill Sans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r>
              <a:rPr lang="en-US" sz="16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600" dirty="0"/>
          </a:p>
        </p:txBody>
      </p:sp>
      <p:pic>
        <p:nvPicPr>
          <p:cNvPr id="12" name="Google Shape;39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0655" y="953054"/>
            <a:ext cx="1148195" cy="8996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1492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40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8956" y="1601441"/>
            <a:ext cx="992624" cy="9997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Google Shape;399;p6"/>
          <p:cNvSpPr txBox="1"/>
          <p:nvPr/>
        </p:nvSpPr>
        <p:spPr>
          <a:xfrm flipH="1">
            <a:off x="1249281" y="912577"/>
            <a:ext cx="7778750" cy="528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355600" lvl="0" indent="-354012">
              <a:buClr>
                <a:srgbClr val="00B0F0"/>
              </a:buClr>
              <a:buSzPts val="1800"/>
              <a:buFont typeface="Arial"/>
              <a:buNone/>
            </a:pPr>
            <a:r>
              <a:rPr lang="en-US" sz="1800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2a </a:t>
            </a:r>
            <a:r>
              <a:rPr lang="en-US" sz="1800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PROPOSTA: 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FOCUS “I </a:t>
            </a:r>
            <a:r>
              <a:rPr lang="en-US" sz="2000" b="1" dirty="0" err="1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luoghi</a:t>
            </a:r>
            <a:r>
              <a:rPr lang="en-US" sz="2000" b="1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2000" b="1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2000" b="1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2000" b="1" dirty="0">
              <a:solidFill>
                <a:srgbClr val="72AF2F"/>
              </a:solidFill>
              <a:latin typeface="Garamond"/>
              <a:ea typeface="Garamond"/>
              <a:cs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5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Obiettivo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 sz="1600" dirty="0"/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Approfondire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rapporto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territorio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1600" dirty="0" err="1"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toria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0" i="0" u="sng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svolgimento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1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Individuare</a:t>
            </a:r>
            <a:r>
              <a:rPr lang="en-US" sz="1600" b="1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territorio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(la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città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quartiere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dove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sorge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scuola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oppure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altro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da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scegliere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eventualmente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come meta di un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viaggio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istruzione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Stilare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elenco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luoghi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culto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e/o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luoghi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storicamente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significativi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per le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presenti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attualmente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o in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passato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territorio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Affidare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gruppi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ragazzi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l’approfondimento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ciascuno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luoghi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con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guida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ad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dell’insegnante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storia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dell’arte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storia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ed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eventualmente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l’integrazione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del dossier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interviste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familiari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residenti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più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anziani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immigrati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membri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comunità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religiose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finalizzate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raccogliere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notizie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usanze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tradizioni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ricette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tipiche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Realizzare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prodotto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finale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comune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percorso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fatto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in forma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pannelli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mostra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 slide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o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mappa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interattiva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623413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10;p7"/>
          <p:cNvSpPr txBox="1"/>
          <p:nvPr/>
        </p:nvSpPr>
        <p:spPr>
          <a:xfrm>
            <a:off x="1238992" y="892546"/>
            <a:ext cx="7602589" cy="556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355600" marR="0" lvl="0" indent="-3540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55600" marR="0" lvl="0" indent="-3540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indent="-354012">
              <a:buClr>
                <a:srgbClr val="00B0F0"/>
              </a:buClr>
              <a:buSzPts val="1800"/>
            </a:pPr>
            <a:r>
              <a:rPr lang="en-US" sz="1800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3a PROPOSTA: 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FOCUS “Le </a:t>
            </a:r>
            <a:r>
              <a:rPr lang="en-US" sz="2000" b="1" dirty="0" err="1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2000" b="1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2000" b="1" dirty="0" err="1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tavola</a:t>
            </a:r>
            <a:r>
              <a:rPr lang="en-US" sz="2000" b="1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2000" b="1" dirty="0">
              <a:solidFill>
                <a:srgbClr val="72AF2F"/>
              </a:solidFill>
              <a:latin typeface="Garamond"/>
              <a:ea typeface="Garamond"/>
              <a:cs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</a:pPr>
            <a:endParaRPr sz="1400" b="1" i="0" u="sng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Obiettivo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 sz="1600" dirty="0"/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	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le diverse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identità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religiose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partire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dalla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quotidianità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del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cibo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tradizioni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alimentari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svolgimento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Proporre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agli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studenti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percorsi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tematici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per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ricerca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o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gruppo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partire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dagli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spunti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contenuti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nella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scheda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sacralità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cibo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cibo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feste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digiuno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valore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simbolico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degli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alimenti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ecc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Approfondire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le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regole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alimentari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religiose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scheda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Le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norme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alimentari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percorso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particolarmente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indicato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istituti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alberghieri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Fare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ricerca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ricette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tradizioni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culinarie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principali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prendendo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spunto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dalla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scheda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tavola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interreligiosa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o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intervistando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testimoni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Organizzare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presenza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con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l’aiuto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del Centro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Astalli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laboratori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dedicati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al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cibo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prevedano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anche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visite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esterne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alla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scuola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400" b="0" i="0" u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</a:pPr>
            <a:endParaRPr sz="1400" b="0" i="0" u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</a:pPr>
            <a:endParaRPr sz="1400" b="0" i="0" u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" name="Google Shape;41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2327" y="892546"/>
            <a:ext cx="926523" cy="9200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7184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432;p9"/>
          <p:cNvSpPr txBox="1"/>
          <p:nvPr/>
        </p:nvSpPr>
        <p:spPr>
          <a:xfrm>
            <a:off x="1249281" y="829645"/>
            <a:ext cx="7540050" cy="59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355600" indent="-354012">
              <a:buClr>
                <a:srgbClr val="00B0F0"/>
              </a:buClr>
              <a:buSzPts val="1800"/>
            </a:pPr>
            <a:r>
              <a:rPr lang="en-US" sz="1800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4a </a:t>
            </a:r>
            <a:r>
              <a:rPr lang="en-US" sz="1800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PROPOSTA: 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FOCUS “</a:t>
            </a:r>
            <a:r>
              <a:rPr lang="en-US" sz="2000" b="1" dirty="0" err="1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Incontri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d’Arte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600" b="1" i="0" u="none" dirty="0">
              <a:solidFill>
                <a:srgbClr val="72AF2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Obiettivo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 sz="1600" dirty="0"/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Approfondire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connessione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esistente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arte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rapporto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varie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confessioni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con 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rappresentazione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sacro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simboli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geometrici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le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arti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calligrafiche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le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arti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figurative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la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scultura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religiosa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svolgimento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realizzare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focus è bene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dotarsi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connessione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internet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e/o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supporti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multimediali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possano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osservare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analizzare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metodologia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prevede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alternare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l’approfondimento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en-US" sz="1600" b="1" i="0" u="none" dirty="0">
                <a:solidFill>
                  <a:srgbClr val="FF3333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restituzione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 la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discussione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gruppo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arricchita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dal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contributo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docenti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ed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eventualmente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Un’altra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potrebbe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essere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quella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affidare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più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studenti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approfondimento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degli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argomenti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visite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luoghi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cui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presenti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varie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espressioni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artistiche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ragazzi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potranno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poi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restituire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svolto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elaborati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cartacei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digitali</a:t>
            </a:r>
            <a:r>
              <a:rPr lang="en-US" sz="16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-US" sz="16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disegni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proiezioni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grafiche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etc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.).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studenti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potranno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inoltre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partecipare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laboratori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creativi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insieme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ad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calligrafi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iconografi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pittori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etc. </a:t>
            </a:r>
            <a:endParaRPr sz="1600" dirty="0"/>
          </a:p>
        </p:txBody>
      </p:sp>
      <p:pic>
        <p:nvPicPr>
          <p:cNvPr id="8" name="Google Shape;43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5165" y="744632"/>
            <a:ext cx="910648" cy="7852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9702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8613775" y="6303962"/>
            <a:ext cx="4556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0"/>
            <a:ext cx="1835150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62316"/>
            <a:ext cx="5714937" cy="4291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9974" y="110706"/>
            <a:ext cx="274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FOCUS</a:t>
            </a:r>
            <a:endParaRPr lang="it-IT" sz="2800" i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oogle Shape;4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1002" y="920475"/>
            <a:ext cx="951065" cy="9083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Google Shape;421;p8"/>
          <p:cNvSpPr txBox="1"/>
          <p:nvPr/>
        </p:nvSpPr>
        <p:spPr>
          <a:xfrm>
            <a:off x="1249281" y="1129522"/>
            <a:ext cx="7543737" cy="519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355600" marR="0" lvl="0" indent="-3540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</a:pPr>
            <a:endParaRPr sz="1600" b="0" i="0" u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55600" lvl="0" indent="-354012">
              <a:buClr>
                <a:srgbClr val="00B0F0"/>
              </a:buClr>
              <a:buSzPts val="1800"/>
              <a:buFont typeface="Arial"/>
              <a:buNone/>
            </a:pPr>
            <a:r>
              <a:rPr lang="en-US" sz="1800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5a </a:t>
            </a:r>
            <a:r>
              <a:rPr lang="en-US" sz="1800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PROPOSTA: 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FOCUS “</a:t>
            </a:r>
            <a:r>
              <a:rPr lang="en-US" sz="2000" b="1" dirty="0" err="1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en-US" sz="2000" b="1" dirty="0" err="1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musica</a:t>
            </a:r>
            <a:r>
              <a:rPr lang="en-US" sz="2000" b="1" dirty="0" smtClean="0">
                <a:solidFill>
                  <a:srgbClr val="72AF2F"/>
                </a:solidFill>
                <a:latin typeface="Garamond"/>
                <a:ea typeface="Garamond"/>
                <a:cs typeface="Garamond"/>
                <a:sym typeface="Garamond"/>
              </a:rPr>
              <a:t>”  </a:t>
            </a:r>
          </a:p>
          <a:p>
            <a:pPr marL="355600" lvl="0" indent="-354012">
              <a:buClr>
                <a:srgbClr val="00B0F0"/>
              </a:buClr>
              <a:buSzPts val="1800"/>
              <a:buFont typeface="Arial"/>
              <a:buNone/>
            </a:pPr>
            <a:endParaRPr sz="1500" b="1" i="0" u="sng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Obiettivo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1600" b="0" i="0" u="none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Approfondire</a:t>
            </a:r>
            <a:r>
              <a:rPr lang="en-US" sz="1600" b="0" i="0" u="none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connessione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esistente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religioni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musica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attraverso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rapporto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varie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confessioni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con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testo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sacro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strumenti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musicali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la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danza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nelle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varie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espressione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aramond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sng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svolgimento</a:t>
            </a:r>
            <a:r>
              <a:rPr lang="en-US" sz="1600" b="1" i="0" u="sng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600" dirty="0"/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mic Sans MS"/>
              <a:buNone/>
            </a:pPr>
            <a:endParaRPr sz="1600" b="1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realizzare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focus è bene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dotarsi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connessione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internet 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e/o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supporti</a:t>
            </a:r>
            <a:r>
              <a:rPr lang="en-US" sz="1600" b="1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multimediali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di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possano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ascoltare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brani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proposti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54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metodologia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</a:t>
            </a:r>
            <a:r>
              <a:rPr lang="en-US" sz="1600" b="0" i="0" u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prevede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alternare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tre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modalità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l’approfondimento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individuale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la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restituzione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 la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discussione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1600" b="1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gruppo</a:t>
            </a:r>
            <a:r>
              <a:rPr lang="en-US" sz="16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arricchita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dal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contributo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docenti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ed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eventualmente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600" b="0" i="0" u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esperti</a:t>
            </a:r>
            <a:r>
              <a:rPr lang="en-US" sz="16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dirty="0"/>
          </a:p>
          <a:p>
            <a:pPr marL="382589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endParaRPr sz="16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indent="-354012" algn="just">
              <a:buClr>
                <a:srgbClr val="72AF2F"/>
              </a:buClr>
              <a:buSzPts val="15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Un’altra modalità di lavoro potrebbe essere quella di affidare a uno o più studenti l’approfondimento e la successiva </a:t>
            </a:r>
            <a:r>
              <a:rPr lang="it-IT" sz="16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presentazione in classe di ciascuna scheda</a:t>
            </a:r>
            <a:r>
              <a:rPr lang="it-IT" sz="16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corredandola con </a:t>
            </a:r>
            <a:r>
              <a:rPr lang="it-IT" sz="16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l’ascolto dei brani musicali</a:t>
            </a:r>
            <a:r>
              <a:rPr lang="it-IT" sz="16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e/o la </a:t>
            </a:r>
            <a:r>
              <a:rPr lang="it-IT" sz="16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visione dei video</a:t>
            </a:r>
            <a:r>
              <a:rPr lang="it-IT" sz="16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proposti o individuati dai ragazzi e/o un </a:t>
            </a:r>
            <a:r>
              <a:rPr lang="it-IT" sz="16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laboratorio di danza</a:t>
            </a:r>
            <a:r>
              <a:rPr lang="it-IT" sz="16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r>
              <a:rPr lang="en-US" sz="16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F2F"/>
              </a:buClr>
              <a:buFont typeface="Wingdings" panose="05000000000000000000" pitchFamily="2" charset="2"/>
              <a:buChar char="Ø"/>
            </a:pPr>
            <a:endParaRPr sz="15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11356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1794</Words>
  <Application>Microsoft Office PowerPoint</Application>
  <PresentationFormat>Presentazione su schermo (4:3)</PresentationFormat>
  <Paragraphs>234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Comic Sans MS</vt:lpstr>
      <vt:lpstr>Noto Sans Symbols</vt:lpstr>
      <vt:lpstr>Wingdings</vt:lpstr>
      <vt:lpstr>Arial</vt:lpstr>
      <vt:lpstr>Times New Roman</vt:lpstr>
      <vt:lpstr>Garamond</vt:lpstr>
      <vt:lpstr>Gill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nour</dc:creator>
  <cp:lastModifiedBy>Valentina Pompei</cp:lastModifiedBy>
  <cp:revision>94</cp:revision>
  <cp:lastPrinted>2023-09-04T08:55:18Z</cp:lastPrinted>
  <dcterms:created xsi:type="dcterms:W3CDTF">2008-03-29T16:10:53Z</dcterms:created>
  <dcterms:modified xsi:type="dcterms:W3CDTF">2023-09-07T12:50:56Z</dcterms:modified>
</cp:coreProperties>
</file>